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7" r:id="rId4"/>
    <p:sldId id="268" r:id="rId5"/>
    <p:sldId id="258" r:id="rId6"/>
    <p:sldId id="259" r:id="rId7"/>
    <p:sldId id="260" r:id="rId8"/>
    <p:sldId id="263" r:id="rId9"/>
    <p:sldId id="262" r:id="rId10"/>
    <p:sldId id="27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467100-CC1B-496C-894B-5050F3C46BA4}" type="datetimeFigureOut">
              <a:rPr lang="en-US" smtClean="0"/>
              <a:pPr/>
              <a:t>11/14/2016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50EA2B-47B2-4F53-A988-F99215F69E1C}"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467100-CC1B-496C-894B-5050F3C46BA4}" type="datetimeFigureOut">
              <a:rPr lang="en-US" smtClean="0"/>
              <a:pPr/>
              <a:t>11/14/2016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50EA2B-47B2-4F53-A988-F99215F69E1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467100-CC1B-496C-894B-5050F3C46BA4}" type="datetimeFigureOut">
              <a:rPr lang="en-US" smtClean="0"/>
              <a:pPr/>
              <a:t>11/14/2016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50EA2B-47B2-4F53-A988-F99215F69E1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467100-CC1B-496C-894B-5050F3C46BA4}" type="datetimeFigureOut">
              <a:rPr lang="en-US" smtClean="0"/>
              <a:pPr/>
              <a:t>11/14/2016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50EA2B-47B2-4F53-A988-F99215F69E1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467100-CC1B-496C-894B-5050F3C46BA4}" type="datetimeFigureOut">
              <a:rPr lang="en-US" smtClean="0"/>
              <a:pPr/>
              <a:t>11/14/2016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50EA2B-47B2-4F53-A988-F99215F69E1C}"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467100-CC1B-496C-894B-5050F3C46BA4}" type="datetimeFigureOut">
              <a:rPr lang="en-US" smtClean="0"/>
              <a:pPr/>
              <a:t>11/14/2016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150EA2B-47B2-4F53-A988-F99215F69E1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467100-CC1B-496C-894B-5050F3C46BA4}" type="datetimeFigureOut">
              <a:rPr lang="en-US" smtClean="0"/>
              <a:pPr/>
              <a:t>11/14/2016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150EA2B-47B2-4F53-A988-F99215F69E1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467100-CC1B-496C-894B-5050F3C46BA4}" type="datetimeFigureOut">
              <a:rPr lang="en-US" smtClean="0"/>
              <a:pPr/>
              <a:t>11/14/2016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150EA2B-47B2-4F53-A988-F99215F69E1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467100-CC1B-496C-894B-5050F3C46BA4}" type="datetimeFigureOut">
              <a:rPr lang="en-US" smtClean="0"/>
              <a:pPr/>
              <a:t>11/14/2016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150EA2B-47B2-4F53-A988-F99215F69E1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467100-CC1B-496C-894B-5050F3C46BA4}" type="datetimeFigureOut">
              <a:rPr lang="en-US" smtClean="0"/>
              <a:pPr/>
              <a:t>11/14/2016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150EA2B-47B2-4F53-A988-F99215F69E1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467100-CC1B-496C-894B-5050F3C46BA4}" type="datetimeFigureOut">
              <a:rPr lang="en-US" smtClean="0"/>
              <a:pPr/>
              <a:t>11/14/2016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150EA2B-47B2-4F53-A988-F99215F69E1C}"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467100-CC1B-496C-894B-5050F3C46BA4}" type="datetimeFigureOut">
              <a:rPr lang="en-US" smtClean="0"/>
              <a:pPr/>
              <a:t>11/14/2016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50EA2B-47B2-4F53-A988-F99215F69E1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t>From the Ground Up</a:t>
            </a:r>
            <a:endParaRPr lang="en-US" sz="6000" dirty="0"/>
          </a:p>
        </p:txBody>
      </p:sp>
      <p:sp>
        <p:nvSpPr>
          <p:cNvPr id="3" name="Subtitle 2"/>
          <p:cNvSpPr>
            <a:spLocks noGrp="1"/>
          </p:cNvSpPr>
          <p:nvPr>
            <p:ph type="subTitle" idx="1"/>
          </p:nvPr>
        </p:nvSpPr>
        <p:spPr/>
        <p:txBody>
          <a:bodyPr/>
          <a:lstStyle/>
          <a:p>
            <a:r>
              <a:rPr lang="en-US" dirty="0" smtClean="0">
                <a:solidFill>
                  <a:schemeClr val="tx1"/>
                </a:solidFill>
              </a:rPr>
              <a:t>My vision and plan to revitalize the Massachusetts Republican Party</a:t>
            </a:r>
          </a:p>
          <a:p>
            <a:endParaRPr lang="en-US" sz="1200" dirty="0">
              <a:solidFill>
                <a:schemeClr val="tx1"/>
              </a:solidFill>
            </a:endParaRPr>
          </a:p>
          <a:p>
            <a:r>
              <a:rPr lang="en-US" sz="1200" dirty="0" smtClean="0">
                <a:solidFill>
                  <a:schemeClr val="tx1"/>
                </a:solidFill>
              </a:rPr>
              <a:t>By Steve Aylward</a:t>
            </a:r>
          </a:p>
          <a:p>
            <a:r>
              <a:rPr lang="en-US" sz="1200" dirty="0" smtClean="0">
                <a:solidFill>
                  <a:schemeClr val="tx1"/>
                </a:solidFill>
              </a:rPr>
              <a:t>Candidate for MA GOP Chairman</a:t>
            </a:r>
            <a:endParaRPr lang="en-US" sz="12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Resume - Aylward</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pPr>
              <a:buNone/>
            </a:pPr>
            <a:r>
              <a:rPr lang="en-US" sz="1600" dirty="0" smtClean="0"/>
              <a:t>	Business</a:t>
            </a:r>
          </a:p>
          <a:p>
            <a:pPr lvl="1"/>
            <a:r>
              <a:rPr lang="en-US" sz="1600" dirty="0" smtClean="0"/>
              <a:t>Vice President and General Manager Cass information Systems ( 1994 to 2014)	</a:t>
            </a:r>
          </a:p>
          <a:p>
            <a:pPr lvl="1"/>
            <a:r>
              <a:rPr lang="en-US" sz="1600" dirty="0" smtClean="0"/>
              <a:t>Assistant Vice President, Bank of Boston (1974 to 1994)</a:t>
            </a:r>
          </a:p>
          <a:p>
            <a:pPr lvl="1"/>
            <a:endParaRPr lang="en-US" sz="1600" dirty="0" smtClean="0"/>
          </a:p>
          <a:p>
            <a:pPr lvl="1"/>
            <a:r>
              <a:rPr lang="en-US" sz="1600" dirty="0" smtClean="0"/>
              <a:t>Managed large scale business units, with P&amp;L’s in the millions.  Negotiated with high levels executives at numerous Fortune 100 clients.  Oversaw prolific increases in B2B sales as well as the implementation of expansion into Europe and Asia.</a:t>
            </a:r>
          </a:p>
          <a:p>
            <a:pPr lvl="1">
              <a:buNone/>
            </a:pPr>
            <a:endParaRPr lang="en-US" sz="1600" dirty="0" smtClean="0"/>
          </a:p>
          <a:p>
            <a:pPr lvl="1">
              <a:buNone/>
            </a:pPr>
            <a:r>
              <a:rPr lang="en-US" sz="1600" dirty="0" smtClean="0"/>
              <a:t>Political</a:t>
            </a:r>
          </a:p>
          <a:p>
            <a:pPr lvl="1"/>
            <a:r>
              <a:rPr lang="en-US" sz="1600" dirty="0" smtClean="0"/>
              <a:t>Chairman – Make MA Great Again Pac – raised $24,000 for signs, banners etc</a:t>
            </a:r>
          </a:p>
          <a:p>
            <a:pPr lvl="1"/>
            <a:r>
              <a:rPr lang="en-US" sz="1600" dirty="0" smtClean="0"/>
              <a:t>Chairman – Tank the Automatic Tax Hikes – raised over $100,000 and won the ballot question saving taxpayers millions, and bringing out Republican voters.</a:t>
            </a:r>
          </a:p>
          <a:p>
            <a:pPr lvl="1"/>
            <a:r>
              <a:rPr lang="en-US" sz="1600" dirty="0" smtClean="0"/>
              <a:t>Former Chair Watertown RTC</a:t>
            </a:r>
          </a:p>
          <a:p>
            <a:pPr lvl="1"/>
            <a:endParaRPr lang="en-US" sz="1600" dirty="0" smtClean="0"/>
          </a:p>
          <a:p>
            <a:pPr lvl="1">
              <a:buNone/>
            </a:pPr>
            <a:r>
              <a:rPr lang="en-US" sz="1600" dirty="0" smtClean="0"/>
              <a:t>Civic</a:t>
            </a:r>
          </a:p>
          <a:p>
            <a:pPr lvl="1"/>
            <a:r>
              <a:rPr lang="en-US" sz="1600" dirty="0" smtClean="0"/>
              <a:t>Chairman, Watertown School Committee</a:t>
            </a:r>
          </a:p>
          <a:p>
            <a:pPr lvl="1"/>
            <a:r>
              <a:rPr lang="en-US" sz="1600" dirty="0" smtClean="0"/>
              <a:t>Watertown  Licensing Board Member</a:t>
            </a:r>
          </a:p>
          <a:p>
            <a:pPr lvl="1"/>
            <a:r>
              <a:rPr lang="en-US" sz="1600" dirty="0" smtClean="0"/>
              <a:t>Founding President, not-for-profit Watertown Cable Access  Corporation</a:t>
            </a:r>
          </a:p>
          <a:p>
            <a:pPr lvl="1"/>
            <a:r>
              <a:rPr lang="en-US" sz="1600" dirty="0" smtClean="0"/>
              <a:t>Nominated in 2009 for BBBS Boston Big Brother of the Year</a:t>
            </a:r>
          </a:p>
          <a:p>
            <a:pPr lvl="1"/>
            <a:endParaRPr lang="en-US" sz="1600" dirty="0" smtClean="0"/>
          </a:p>
          <a:p>
            <a:pPr lvl="1"/>
            <a:endParaRPr lang="en-US" sz="1600" dirty="0" smtClean="0"/>
          </a:p>
          <a:p>
            <a:pPr lvl="1">
              <a:buNone/>
            </a:pPr>
            <a:r>
              <a:rPr lang="en-US" sz="1600" dirty="0" smtClean="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fontScale="92500" lnSpcReduction="10000"/>
          </a:bodyPr>
          <a:lstStyle/>
          <a:p>
            <a:r>
              <a:rPr lang="en-US" sz="1800" dirty="0" smtClean="0"/>
              <a:t>Nothing has every grown from the top down.  Nothing ever will. </a:t>
            </a:r>
            <a:r>
              <a:rPr lang="en-US" sz="1800" dirty="0" smtClean="0"/>
              <a:t>Going forward, we </a:t>
            </a:r>
            <a:r>
              <a:rPr lang="en-US" sz="1800" dirty="0" smtClean="0"/>
              <a:t>grow from the ground up.</a:t>
            </a:r>
          </a:p>
          <a:p>
            <a:r>
              <a:rPr lang="en-US" sz="1800" dirty="0" smtClean="0"/>
              <a:t>We will commit to challenge every legislative seat possible, with emphasis on those districts where top of ticket candidates fared well in recent years.</a:t>
            </a:r>
          </a:p>
          <a:p>
            <a:r>
              <a:rPr lang="en-US" sz="1800" dirty="0" smtClean="0"/>
              <a:t>We will significantly increase the budget for training, not only </a:t>
            </a:r>
            <a:r>
              <a:rPr lang="en-US" sz="1800" dirty="0" smtClean="0"/>
              <a:t>for</a:t>
            </a:r>
            <a:r>
              <a:rPr lang="en-US" sz="1800" dirty="0" smtClean="0"/>
              <a:t> </a:t>
            </a:r>
            <a:r>
              <a:rPr lang="en-US" sz="1800" dirty="0" smtClean="0"/>
              <a:t>candidates but of Campaign Managers and RTC’s.</a:t>
            </a:r>
          </a:p>
          <a:p>
            <a:r>
              <a:rPr lang="en-US" sz="1800" dirty="0" smtClean="0"/>
              <a:t>We will never accept the premise that “this is Massachusetts” and Republicans cannot win in great numbers.</a:t>
            </a:r>
          </a:p>
          <a:p>
            <a:r>
              <a:rPr lang="en-US" sz="1800" dirty="0" smtClean="0"/>
              <a:t>We will never at any turn let </a:t>
            </a:r>
            <a:r>
              <a:rPr lang="en-US" sz="1700" dirty="0" smtClean="0"/>
              <a:t>the</a:t>
            </a:r>
            <a:r>
              <a:rPr lang="en-US" sz="1800" dirty="0" smtClean="0"/>
              <a:t> Democrats define us.</a:t>
            </a:r>
          </a:p>
          <a:p>
            <a:r>
              <a:rPr lang="en-US" sz="1800" dirty="0" smtClean="0"/>
              <a:t>We will use local ballot questions to help win at the local level, as well as develop candidates.  We will use Statewide ballot questions to ensure victory in 2018.</a:t>
            </a:r>
          </a:p>
          <a:p>
            <a:r>
              <a:rPr lang="en-US" sz="1800" dirty="0" smtClean="0"/>
              <a:t>We will increase our media presence, by using every broadcast and outlet available.  We will hit the airwaves in force, and never stop educating the voters.</a:t>
            </a:r>
          </a:p>
          <a:p>
            <a:r>
              <a:rPr lang="en-US" sz="1800" dirty="0" smtClean="0"/>
              <a:t>We will create a Special Election team using </a:t>
            </a:r>
            <a:r>
              <a:rPr lang="en-US" sz="1800" dirty="0" smtClean="0"/>
              <a:t>as a </a:t>
            </a:r>
            <a:r>
              <a:rPr lang="en-US" sz="1800" dirty="0" smtClean="0"/>
              <a:t>grassroots volunteer network.</a:t>
            </a:r>
          </a:p>
          <a:p>
            <a:r>
              <a:rPr lang="en-US" sz="1800" dirty="0" smtClean="0"/>
              <a:t>We will reward hard work and accomplishment, not simply reward loyalty to  a person or persons.</a:t>
            </a:r>
          </a:p>
          <a:p>
            <a:r>
              <a:rPr lang="en-US" sz="1800" dirty="0" smtClean="0"/>
              <a:t>We will always remember that the political enemy is the Democrats!</a:t>
            </a:r>
            <a:endParaRPr lang="en-US"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we are today</a:t>
            </a:r>
            <a:endParaRPr lang="en-US" dirty="0"/>
          </a:p>
        </p:txBody>
      </p:sp>
      <p:sp>
        <p:nvSpPr>
          <p:cNvPr id="3" name="Content Placeholder 2"/>
          <p:cNvSpPr>
            <a:spLocks noGrp="1"/>
          </p:cNvSpPr>
          <p:nvPr>
            <p:ph idx="1"/>
          </p:nvPr>
        </p:nvSpPr>
        <p:spPr>
          <a:xfrm>
            <a:off x="457200" y="1371600"/>
            <a:ext cx="8305800" cy="5105400"/>
          </a:xfrm>
        </p:spPr>
        <p:txBody>
          <a:bodyPr>
            <a:normAutofit fontScale="85000" lnSpcReduction="10000"/>
          </a:bodyPr>
          <a:lstStyle/>
          <a:p>
            <a:r>
              <a:rPr lang="en-US" sz="1900" dirty="0" smtClean="0"/>
              <a:t>In 2016, The Ma Republican Party won the unfortunate distinction of putting forth the “least competitive elections” of any state in the entire country.  </a:t>
            </a:r>
          </a:p>
          <a:p>
            <a:r>
              <a:rPr lang="en-US" sz="1900" dirty="0" smtClean="0"/>
              <a:t>In the House, </a:t>
            </a:r>
            <a:r>
              <a:rPr lang="en-US" sz="1900" dirty="0" smtClean="0"/>
              <a:t>only 16 out of a possible 126 Democrat held seats were </a:t>
            </a:r>
            <a:r>
              <a:rPr lang="en-US" sz="1900" dirty="0" smtClean="0"/>
              <a:t>contested by Republicans.  Of those 126, over 40 were in districts </a:t>
            </a:r>
            <a:r>
              <a:rPr lang="en-US" sz="1900" dirty="0" smtClean="0"/>
              <a:t>favoring Republican candidates, based on Brown and Baker results.  </a:t>
            </a:r>
            <a:r>
              <a:rPr lang="en-US" sz="1900" dirty="0" smtClean="0"/>
              <a:t>Our </a:t>
            </a:r>
            <a:r>
              <a:rPr lang="en-US" sz="1900" dirty="0" smtClean="0"/>
              <a:t>pickup was one seat, which </a:t>
            </a:r>
            <a:r>
              <a:rPr lang="en-US" sz="1900" dirty="0" smtClean="0"/>
              <a:t>offsets </a:t>
            </a:r>
            <a:r>
              <a:rPr lang="en-US" sz="1900" dirty="0" smtClean="0"/>
              <a:t>the loss of the Peabody special election earlier this year</a:t>
            </a:r>
            <a:r>
              <a:rPr lang="en-US" sz="1900" dirty="0" smtClean="0"/>
              <a:t>.</a:t>
            </a:r>
            <a:endParaRPr lang="en-US" sz="1900" dirty="0" smtClean="0"/>
          </a:p>
          <a:p>
            <a:r>
              <a:rPr lang="en-US" sz="1900" dirty="0" smtClean="0"/>
              <a:t>In the State Senate, </a:t>
            </a:r>
            <a:r>
              <a:rPr lang="en-US" sz="1900" dirty="0" smtClean="0"/>
              <a:t>only 11</a:t>
            </a:r>
            <a:r>
              <a:rPr lang="en-US" sz="1900" dirty="0" smtClean="0"/>
              <a:t> out of a possible 35 Democrat held seats were contested by Republicans.  Of those 35 seats, 9 were in districts favoring republican candidates.  </a:t>
            </a:r>
            <a:r>
              <a:rPr lang="en-US" sz="1900" dirty="0" smtClean="0"/>
              <a:t>No </a:t>
            </a:r>
            <a:r>
              <a:rPr lang="en-US" sz="1900" dirty="0" smtClean="0"/>
              <a:t>gains.</a:t>
            </a:r>
          </a:p>
          <a:p>
            <a:r>
              <a:rPr lang="en-US" sz="1900" dirty="0" smtClean="0"/>
              <a:t>For Governor’s Council, </a:t>
            </a:r>
            <a:r>
              <a:rPr lang="en-US" sz="1900" dirty="0" smtClean="0"/>
              <a:t>only 3 of </a:t>
            </a:r>
            <a:r>
              <a:rPr lang="en-US" sz="1900" dirty="0" smtClean="0"/>
              <a:t>the </a:t>
            </a:r>
            <a:r>
              <a:rPr lang="en-US" sz="1900" dirty="0" smtClean="0"/>
              <a:t>8 </a:t>
            </a:r>
            <a:r>
              <a:rPr lang="en-US" sz="1900" dirty="0" smtClean="0"/>
              <a:t>seats were </a:t>
            </a:r>
            <a:r>
              <a:rPr lang="en-US" sz="1900" dirty="0" smtClean="0"/>
              <a:t>contested</a:t>
            </a:r>
            <a:r>
              <a:rPr lang="en-US" sz="1900" dirty="0" smtClean="0"/>
              <a:t>.  No gains</a:t>
            </a:r>
            <a:r>
              <a:rPr lang="en-US" sz="1900" dirty="0" smtClean="0"/>
              <a:t>.</a:t>
            </a:r>
          </a:p>
          <a:p>
            <a:r>
              <a:rPr lang="en-US" sz="1900" dirty="0" smtClean="0"/>
              <a:t>2014 results were equally disappointing</a:t>
            </a:r>
            <a:endParaRPr lang="en-US" sz="1900" dirty="0" smtClean="0"/>
          </a:p>
          <a:p>
            <a:r>
              <a:rPr lang="en-US" sz="1900" dirty="0" smtClean="0"/>
              <a:t>Party Enrollment is at an all-time low of 10%.</a:t>
            </a:r>
          </a:p>
          <a:p>
            <a:r>
              <a:rPr lang="en-US" sz="1900" dirty="0" smtClean="0"/>
              <a:t>Too many towns are still not organized, and many towns once organized for 2012 are </a:t>
            </a:r>
            <a:r>
              <a:rPr lang="en-US" sz="1900" dirty="0" smtClean="0"/>
              <a:t>not organized.</a:t>
            </a:r>
            <a:endParaRPr lang="en-US" sz="1900" dirty="0"/>
          </a:p>
          <a:p>
            <a:r>
              <a:rPr lang="en-US" sz="1900" dirty="0" smtClean="0"/>
              <a:t>I</a:t>
            </a:r>
            <a:r>
              <a:rPr lang="en-US" sz="1900" dirty="0" smtClean="0"/>
              <a:t>n </a:t>
            </a:r>
            <a:r>
              <a:rPr lang="en-US" sz="1900" dirty="0" smtClean="0"/>
              <a:t>spite of a lot of talk, </a:t>
            </a:r>
            <a:r>
              <a:rPr lang="en-US" sz="1900" dirty="0" smtClean="0"/>
              <a:t>there is not nor has there</a:t>
            </a:r>
            <a:r>
              <a:rPr lang="en-US" sz="1900" dirty="0" smtClean="0"/>
              <a:t> ever </a:t>
            </a:r>
            <a:r>
              <a:rPr lang="en-US" sz="1900" dirty="0" smtClean="0"/>
              <a:t>been a plan for urban outreach, and minority registration.</a:t>
            </a:r>
          </a:p>
          <a:p>
            <a:r>
              <a:rPr lang="en-US" sz="1900" dirty="0" smtClean="0"/>
              <a:t>The two ballot questions supported by the Party, # 2 and # 4 were soundly defeated, costing our Governor a good deal of political capital.</a:t>
            </a:r>
          </a:p>
          <a:p>
            <a:r>
              <a:rPr lang="en-US" sz="1900" dirty="0" smtClean="0"/>
              <a:t>We are still recovering financially from a $240,000 legal payout, and the </a:t>
            </a:r>
            <a:r>
              <a:rPr lang="en-US" sz="1900" dirty="0" smtClean="0"/>
              <a:t>expensive associated </a:t>
            </a:r>
            <a:r>
              <a:rPr lang="en-US" sz="1900" dirty="0" smtClean="0"/>
              <a:t>legal </a:t>
            </a:r>
            <a:r>
              <a:rPr lang="en-US" sz="1900" dirty="0" smtClean="0"/>
              <a:t>costs </a:t>
            </a:r>
            <a:r>
              <a:rPr lang="en-US" sz="1900" dirty="0" smtClean="0"/>
              <a:t>resulting from a very poorly run State Convention.  That money could have been used to recruit and fund Republican candidates and causes</a:t>
            </a:r>
            <a:r>
              <a:rPr lang="en-US" sz="1900" dirty="0" smtClean="0"/>
              <a:t>.</a:t>
            </a:r>
          </a:p>
          <a:p>
            <a:endParaRPr lang="en-US" sz="1800" dirty="0" smtClean="0"/>
          </a:p>
          <a:p>
            <a:endParaRPr lang="en-US" sz="1800" dirty="0" smtClean="0"/>
          </a:p>
          <a:p>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we are today (2)</a:t>
            </a:r>
            <a:endParaRPr lang="en-US" dirty="0"/>
          </a:p>
        </p:txBody>
      </p:sp>
      <p:sp>
        <p:nvSpPr>
          <p:cNvPr id="3" name="Content Placeholder 2"/>
          <p:cNvSpPr>
            <a:spLocks noGrp="1"/>
          </p:cNvSpPr>
          <p:nvPr>
            <p:ph idx="1"/>
          </p:nvPr>
        </p:nvSpPr>
        <p:spPr/>
        <p:txBody>
          <a:bodyPr>
            <a:normAutofit/>
          </a:bodyPr>
          <a:lstStyle/>
          <a:p>
            <a:r>
              <a:rPr lang="en-US" sz="1600" dirty="0" smtClean="0"/>
              <a:t>Our recent audit identified that we fail in our legal OCPF Records Retention responsibility by losing as many as 12.5% of our invoices.  By extrapolation, as much as $2mm in invoices </a:t>
            </a:r>
            <a:r>
              <a:rPr lang="en-US" sz="1600" dirty="0" smtClean="0"/>
              <a:t>may have </a:t>
            </a:r>
            <a:r>
              <a:rPr lang="en-US" sz="1600" dirty="0" smtClean="0"/>
              <a:t>been lost over a three year period.</a:t>
            </a:r>
          </a:p>
          <a:p>
            <a:r>
              <a:rPr lang="en-US" sz="1600" dirty="0" smtClean="0"/>
              <a:t>We operated 2 business units without a property lease, leaving ourselves open for political finance problems, insurance/liability issues, rent increases, and a host of other problems too numerous to mention.  Few organizations occupy a space without a lease.</a:t>
            </a:r>
          </a:p>
          <a:p>
            <a:r>
              <a:rPr lang="en-US" sz="1600" dirty="0" smtClean="0"/>
              <a:t>We did not maintain a trial balance for the last three years, and our audit while it may have made some people feel good, failed to meet the most basic if basic criteria – balancing expenditures to the checking account.  Or even reviewing invoicing for reasonability, and to ensure against duplicate payment or overpayment.  That is another reason why “losing invoices” is so problematic. </a:t>
            </a:r>
            <a:endParaRPr lang="en-US" sz="1600" dirty="0" smtClean="0"/>
          </a:p>
          <a:p>
            <a:r>
              <a:rPr lang="en-US" sz="1600" dirty="0" smtClean="0"/>
              <a:t>Worst </a:t>
            </a:r>
            <a:r>
              <a:rPr lang="en-US" sz="1600" dirty="0" smtClean="0"/>
              <a:t>of all our Party is fractured.  There are not enough  Republicans that we can exclude anybody!  Only effective and fair leadership can change this.</a:t>
            </a:r>
          </a:p>
          <a:p>
            <a:endParaRPr lang="en-US" sz="1600" dirty="0" smtClean="0"/>
          </a:p>
          <a:p>
            <a:r>
              <a:rPr lang="en-US" sz="1600" dirty="0" smtClean="0"/>
              <a:t>  </a:t>
            </a:r>
            <a:endParaRPr lang="en-US"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we will be after 2018</a:t>
            </a:r>
            <a:endParaRPr lang="en-US" dirty="0"/>
          </a:p>
        </p:txBody>
      </p:sp>
      <p:sp>
        <p:nvSpPr>
          <p:cNvPr id="3" name="Content Placeholder 2"/>
          <p:cNvSpPr>
            <a:spLocks noGrp="1"/>
          </p:cNvSpPr>
          <p:nvPr>
            <p:ph idx="1"/>
          </p:nvPr>
        </p:nvSpPr>
        <p:spPr/>
        <p:txBody>
          <a:bodyPr>
            <a:normAutofit/>
          </a:bodyPr>
          <a:lstStyle/>
          <a:p>
            <a:r>
              <a:rPr lang="en-US" sz="1600" dirty="0" smtClean="0"/>
              <a:t>Re-election of Governor Baker</a:t>
            </a:r>
          </a:p>
          <a:p>
            <a:r>
              <a:rPr lang="en-US" sz="1600" dirty="0" smtClean="0"/>
              <a:t>Challenged every seat in every district with an R+ </a:t>
            </a:r>
            <a:r>
              <a:rPr lang="en-US" sz="1600" dirty="0" smtClean="0"/>
              <a:t>rating (favorable to Republicans).</a:t>
            </a:r>
            <a:endParaRPr lang="en-US" sz="1600" dirty="0" smtClean="0"/>
          </a:p>
          <a:p>
            <a:r>
              <a:rPr lang="en-US" sz="1600" dirty="0" smtClean="0"/>
              <a:t>Challenged an additional 20 additional house seats, and 4 Senate seats</a:t>
            </a:r>
          </a:p>
          <a:p>
            <a:r>
              <a:rPr lang="en-US" sz="1600" dirty="0" smtClean="0"/>
              <a:t>We will have over 275 town committees organized, as well as 50% of all city ward committees.</a:t>
            </a:r>
          </a:p>
          <a:p>
            <a:r>
              <a:rPr lang="en-US" sz="1600" dirty="0" smtClean="0"/>
              <a:t>We will have run and won a statewide ballot question to support all 2018 candidates.</a:t>
            </a:r>
          </a:p>
          <a:p>
            <a:r>
              <a:rPr lang="en-US" sz="1600" dirty="0" smtClean="0"/>
              <a:t>We will have implemented a successful urban and minority outreach plan.</a:t>
            </a:r>
          </a:p>
          <a:p>
            <a:r>
              <a:rPr lang="en-US" sz="1600" dirty="0" smtClean="0"/>
              <a:t>We will perform an annual full scope audit of our books, without exception.</a:t>
            </a:r>
          </a:p>
          <a:p>
            <a:r>
              <a:rPr lang="en-US" sz="1600" dirty="0" smtClean="0"/>
              <a:t>We will have run a State Convention which will set the standard for </a:t>
            </a:r>
            <a:r>
              <a:rPr lang="en-US" sz="1600" dirty="0" err="1" smtClean="0"/>
              <a:t>allfuture</a:t>
            </a:r>
            <a:r>
              <a:rPr lang="en-US" sz="1600" dirty="0" smtClean="0"/>
              <a:t> </a:t>
            </a:r>
            <a:r>
              <a:rPr lang="en-US" sz="1600" dirty="0" smtClean="0"/>
              <a:t>Conventions</a:t>
            </a:r>
          </a:p>
          <a:p>
            <a:r>
              <a:rPr lang="en-US" sz="1600" dirty="0" smtClean="0"/>
              <a:t>We will have negotiated and signed property leases for any space we occupy.</a:t>
            </a:r>
          </a:p>
          <a:p>
            <a:r>
              <a:rPr lang="en-US" sz="1600" dirty="0" smtClean="0"/>
              <a:t>RTC training will be in full force.  All towns will be reviewed to make sure they have republican representation at the polls, as well as Republican Registrars, and are enjoying every provision afforded Party through either state law or town/city charters.</a:t>
            </a:r>
          </a:p>
          <a:p>
            <a:endParaRPr 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 to accomplishing goals</a:t>
            </a:r>
            <a:endParaRPr lang="en-US" dirty="0"/>
          </a:p>
        </p:txBody>
      </p:sp>
      <p:sp>
        <p:nvSpPr>
          <p:cNvPr id="3" name="Content Placeholder 2"/>
          <p:cNvSpPr>
            <a:spLocks noGrp="1"/>
          </p:cNvSpPr>
          <p:nvPr>
            <p:ph idx="1"/>
          </p:nvPr>
        </p:nvSpPr>
        <p:spPr/>
        <p:txBody>
          <a:bodyPr>
            <a:normAutofit/>
          </a:bodyPr>
          <a:lstStyle/>
          <a:p>
            <a:r>
              <a:rPr lang="en-US" sz="1600" dirty="0" smtClean="0"/>
              <a:t>At every turn, treat the Democrats not as friends, but as our political enemy, sworn to destroy us.  Do this through messaging, legal action, and constant attack.  Never let their criticism and lies go unchallenged. </a:t>
            </a:r>
          </a:p>
          <a:p>
            <a:r>
              <a:rPr lang="en-US" sz="1600" dirty="0" smtClean="0"/>
              <a:t>Increase the expectation of the Chair for Republican outreach.  The Chair will hold Monthly meetings with RTC officers, at various locations throughout the year.  Additionally the Chair will be available to personally attend at least 4 RTC meetings each month.  The Chair will confer with Regional Chairs at least once every month, and will provide those Regional Chairs with any support they need to accomplish their goals.</a:t>
            </a:r>
          </a:p>
          <a:p>
            <a:r>
              <a:rPr lang="en-US" sz="1600" dirty="0" smtClean="0"/>
              <a:t>Regional Chairs will be expected to have monthly conference calls or face to face meetings with all SC members in the region.  The goal of each meeting will be to work to 1) establish new RTC’s where needs 2) increase RTC membership in already established RTC’s, 3) ensure election day coverage 4) ensure all Republican positions, establishes by MGL or twin charter are filled 6) seek local candidates 7) clean up voter </a:t>
            </a:r>
            <a:r>
              <a:rPr lang="en-US" sz="1600" dirty="0" smtClean="0"/>
              <a:t>rolls </a:t>
            </a:r>
            <a:r>
              <a:rPr lang="en-US" sz="1600" dirty="0" smtClean="0"/>
              <a:t>and 8) create local ballot questions to support Republican membership growth and successful local elections.  The Regional Chairs will report results back to the Chair on a Monthly basis. </a:t>
            </a:r>
          </a:p>
          <a:p>
            <a:endParaRPr lang="en-US" sz="1600" dirty="0" smtClean="0"/>
          </a:p>
          <a:p>
            <a:endParaRPr 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 to accomplishing goals (2)</a:t>
            </a:r>
            <a:endParaRPr lang="en-US" dirty="0"/>
          </a:p>
        </p:txBody>
      </p:sp>
      <p:sp>
        <p:nvSpPr>
          <p:cNvPr id="3" name="Content Placeholder 2"/>
          <p:cNvSpPr>
            <a:spLocks noGrp="1"/>
          </p:cNvSpPr>
          <p:nvPr>
            <p:ph idx="1"/>
          </p:nvPr>
        </p:nvSpPr>
        <p:spPr/>
        <p:txBody>
          <a:bodyPr>
            <a:normAutofit fontScale="85000" lnSpcReduction="10000"/>
          </a:bodyPr>
          <a:lstStyle/>
          <a:p>
            <a:pPr>
              <a:buNone/>
            </a:pPr>
            <a:endParaRPr lang="en-US" sz="1800" dirty="0" smtClean="0"/>
          </a:p>
          <a:p>
            <a:r>
              <a:rPr lang="en-US" sz="1700" dirty="0" smtClean="0"/>
              <a:t>Use local cable TV shoes, local newspapers and most of all – social media. We will teach our RTC’s how to use facebook ads to promoted events and grow membership, how to use instagram to generate enthusiasm for our candidates, and how to use blogging as a tool to spread our message. </a:t>
            </a:r>
          </a:p>
          <a:p>
            <a:r>
              <a:rPr lang="en-US" sz="1700" dirty="0" smtClean="0"/>
              <a:t>We will hire only the very best employees through large scale job searches.</a:t>
            </a:r>
          </a:p>
          <a:p>
            <a:r>
              <a:rPr lang="en-US" sz="1700" dirty="0" smtClean="0"/>
              <a:t>We will joyfully e</a:t>
            </a:r>
            <a:r>
              <a:rPr lang="en-US" sz="1700" dirty="0" smtClean="0"/>
              <a:t>ngage </a:t>
            </a:r>
            <a:r>
              <a:rPr lang="en-US" sz="1700" dirty="0" smtClean="0"/>
              <a:t>in high visibility charitable work to broaden our reach, and soften our image in the community.</a:t>
            </a:r>
          </a:p>
          <a:p>
            <a:r>
              <a:rPr lang="en-US" sz="1700" dirty="0" smtClean="0"/>
              <a:t>The Gas Tax Ballot question, coupled with our efforts to fight the Olympics in Boston has yielded an over 1000 member</a:t>
            </a:r>
            <a:r>
              <a:rPr lang="en-US" sz="1700" dirty="0" smtClean="0"/>
              <a:t> Republican grassroots network.  We will tap into that resource for many things, but especially </a:t>
            </a:r>
            <a:r>
              <a:rPr lang="en-US" sz="1700" dirty="0" smtClean="0"/>
              <a:t>to </a:t>
            </a:r>
            <a:r>
              <a:rPr lang="en-US" sz="1700" dirty="0" smtClean="0"/>
              <a:t>make </a:t>
            </a:r>
            <a:r>
              <a:rPr lang="en-US" sz="1700" dirty="0" smtClean="0"/>
              <a:t>special elections a priority.</a:t>
            </a:r>
            <a:endParaRPr lang="en-US" sz="1700" dirty="0" smtClean="0"/>
          </a:p>
          <a:p>
            <a:r>
              <a:rPr lang="en-US" sz="1700" dirty="0" smtClean="0"/>
              <a:t>We will use every resources which the law allows to clean up voter </a:t>
            </a:r>
            <a:r>
              <a:rPr lang="en-US" sz="1700" dirty="0" smtClean="0"/>
              <a:t>rolls </a:t>
            </a:r>
            <a:r>
              <a:rPr lang="en-US" sz="1700" dirty="0" smtClean="0"/>
              <a:t>and minimize voter fraud.</a:t>
            </a:r>
          </a:p>
          <a:p>
            <a:r>
              <a:rPr lang="en-US" sz="1700" dirty="0" smtClean="0"/>
              <a:t>As do the Dems, </a:t>
            </a:r>
            <a:r>
              <a:rPr lang="en-US" sz="1700" dirty="0" smtClean="0"/>
              <a:t>we will develop </a:t>
            </a:r>
            <a:r>
              <a:rPr lang="en-US" sz="1700" dirty="0" smtClean="0"/>
              <a:t>“talking points’ on specific and general issues, and train our people how to stay on message and talk to specific points.  This will be accomplished by hiring a public relations director at Headquarters, and expecting him/her to train our people how to be effective with the media, and how to stay on message.</a:t>
            </a:r>
          </a:p>
          <a:p>
            <a:r>
              <a:rPr lang="en-US" sz="1700" dirty="0" smtClean="0"/>
              <a:t>We will broaden our use of College/Summer Interns, asking the to work remotely, and work for and with Regional Chairs as the responsibilities increase. </a:t>
            </a:r>
            <a:r>
              <a:rPr lang="en-US" sz="1700" dirty="0" smtClean="0"/>
              <a:t>And we will ask that when they return to campus, they stay engaged.  We will also ask they organize like-minded students, with the support of State Committee members in the district.</a:t>
            </a:r>
            <a:endParaRPr lang="en-US" sz="1700" dirty="0" smtClean="0"/>
          </a:p>
          <a:p>
            <a:pPr>
              <a:buNone/>
            </a:pPr>
            <a:endParaRPr lang="en-US" sz="17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new ‘Culture’ at Headquarters</a:t>
            </a:r>
            <a:endParaRPr lang="en-US" dirty="0"/>
          </a:p>
        </p:txBody>
      </p:sp>
      <p:sp>
        <p:nvSpPr>
          <p:cNvPr id="3" name="Content Placeholder 2"/>
          <p:cNvSpPr>
            <a:spLocks noGrp="1"/>
          </p:cNvSpPr>
          <p:nvPr>
            <p:ph idx="1"/>
          </p:nvPr>
        </p:nvSpPr>
        <p:spPr/>
        <p:txBody>
          <a:bodyPr>
            <a:normAutofit/>
          </a:bodyPr>
          <a:lstStyle/>
          <a:p>
            <a:r>
              <a:rPr lang="en-US" sz="1600" dirty="0" smtClean="0"/>
              <a:t>Every MA GOP employee, from the Chair down to all staff will serve at the pleasure of the State Committee members and their constituents.</a:t>
            </a:r>
          </a:p>
          <a:p>
            <a:r>
              <a:rPr lang="en-US" sz="1600" dirty="0" smtClean="0"/>
              <a:t>All phone calls form State Committee men and women will be returned with 4 hours.</a:t>
            </a:r>
          </a:p>
          <a:p>
            <a:r>
              <a:rPr lang="en-US" sz="1600" dirty="0" smtClean="0"/>
              <a:t>All calls and inquiries from RTC officer will be returned within 24 hours.</a:t>
            </a:r>
          </a:p>
          <a:p>
            <a:r>
              <a:rPr lang="en-US" sz="1600" dirty="0" smtClean="0"/>
              <a:t>A Monthly Progress will be delivered to every State Committee member.</a:t>
            </a:r>
          </a:p>
          <a:p>
            <a:r>
              <a:rPr lang="en-US" sz="1600" dirty="0" smtClean="0"/>
              <a:t>Every State Committeeman or women </a:t>
            </a:r>
            <a:r>
              <a:rPr lang="en-US" sz="1600" dirty="0" smtClean="0"/>
              <a:t>without exception will </a:t>
            </a:r>
            <a:r>
              <a:rPr lang="en-US" sz="1600" dirty="0" smtClean="0"/>
              <a:t>be provided pinpoint access, as well as pinpoint training</a:t>
            </a:r>
            <a:r>
              <a:rPr lang="en-US" sz="1600" dirty="0" smtClean="0"/>
              <a:t>.</a:t>
            </a:r>
          </a:p>
          <a:p>
            <a:r>
              <a:rPr lang="en-US" sz="1600" dirty="0" smtClean="0"/>
              <a:t>The Chair and staff, in everything they do, will work to heal any and all wounds that may exist on the committee.  This can and will be done by listening, communicating, and treating everybody with courtesy and respect.  And because we will do this, State Committee meetings will be transformed into productive events, where we work together to defeat the Democrats.  </a:t>
            </a:r>
            <a:r>
              <a:rPr lang="en-US" sz="1600" u="sng" dirty="0" smtClean="0"/>
              <a:t>Because we must always remember that the Democrats are the enemy, not other Republicans.  </a:t>
            </a:r>
            <a:endParaRPr lang="en-US" sz="1600" u="sng" dirty="0" smtClean="0"/>
          </a:p>
          <a:p>
            <a:endParaRPr lang="en-US" sz="1600" dirty="0" smtClean="0"/>
          </a:p>
          <a:p>
            <a:pPr>
              <a:buNone/>
            </a:pPr>
            <a:r>
              <a:rPr lang="en-US" sz="1600" dirty="0" smtClean="0"/>
              <a:t>	At the end of the day, this new administration will take pride in being known as innovative, professional, above-board, hard working, respectful, responsive and yes -  thrifty!</a:t>
            </a:r>
          </a:p>
          <a:p>
            <a:endParaRPr lang="en-US"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Chairman Compensation</a:t>
            </a:r>
            <a:endParaRPr lang="en-US" dirty="0"/>
          </a:p>
        </p:txBody>
      </p:sp>
      <p:sp>
        <p:nvSpPr>
          <p:cNvPr id="3" name="Content Placeholder 2"/>
          <p:cNvSpPr>
            <a:spLocks noGrp="1"/>
          </p:cNvSpPr>
          <p:nvPr>
            <p:ph idx="1"/>
          </p:nvPr>
        </p:nvSpPr>
        <p:spPr>
          <a:xfrm>
            <a:off x="381000" y="1600200"/>
            <a:ext cx="8229600" cy="4525963"/>
          </a:xfrm>
        </p:spPr>
        <p:txBody>
          <a:bodyPr>
            <a:normAutofit lnSpcReduction="10000"/>
          </a:bodyPr>
          <a:lstStyle/>
          <a:p>
            <a:pPr>
              <a:buNone/>
            </a:pPr>
            <a:r>
              <a:rPr lang="en-US" sz="1600" dirty="0" smtClean="0"/>
              <a:t>	Rather than a flat annual salary, the Chair salary will be incentive based.  As the Chair succeeds, so does the Party.  As a starting point to negotiations with the State Committee, the following is offered for consideration:</a:t>
            </a:r>
          </a:p>
          <a:p>
            <a:endParaRPr lang="en-US" sz="1600" dirty="0" smtClean="0"/>
          </a:p>
          <a:p>
            <a:r>
              <a:rPr lang="en-US" sz="1600" dirty="0" smtClean="0"/>
              <a:t>Base </a:t>
            </a:r>
            <a:r>
              <a:rPr lang="en-US" sz="1600" dirty="0" smtClean="0"/>
              <a:t>$40,000 plus expenses.</a:t>
            </a:r>
          </a:p>
          <a:p>
            <a:r>
              <a:rPr lang="en-US" sz="1600" dirty="0" smtClean="0"/>
              <a:t>Incentive Bonus to be negotiated with State Committee, not to exceed $50,000 </a:t>
            </a:r>
            <a:r>
              <a:rPr lang="en-US" sz="1600" dirty="0" smtClean="0"/>
              <a:t>in total for </a:t>
            </a:r>
            <a:r>
              <a:rPr lang="en-US" sz="1600" dirty="0" smtClean="0"/>
              <a:t>measurable and attainable goals, up to and </a:t>
            </a:r>
            <a:r>
              <a:rPr lang="en-US" sz="1600" dirty="0" smtClean="0"/>
              <a:t>including but not exclusive to</a:t>
            </a:r>
            <a:endParaRPr lang="en-US" sz="1600" dirty="0" smtClean="0"/>
          </a:p>
          <a:p>
            <a:endParaRPr lang="en-US" sz="1600" dirty="0"/>
          </a:p>
          <a:p>
            <a:r>
              <a:rPr lang="en-US" sz="1600" dirty="0" smtClean="0"/>
              <a:t>RTC growth</a:t>
            </a:r>
          </a:p>
          <a:p>
            <a:r>
              <a:rPr lang="en-US" sz="1600" dirty="0" smtClean="0"/>
              <a:t>Legislative candidates on ballot</a:t>
            </a:r>
          </a:p>
          <a:p>
            <a:r>
              <a:rPr lang="en-US" sz="1600" dirty="0" smtClean="0"/>
              <a:t>Legislative candidates winning</a:t>
            </a:r>
          </a:p>
          <a:p>
            <a:r>
              <a:rPr lang="en-US" sz="1600" dirty="0" smtClean="0"/>
              <a:t>Local candidates on ballot</a:t>
            </a:r>
          </a:p>
          <a:p>
            <a:r>
              <a:rPr lang="en-US" sz="1600" dirty="0" smtClean="0"/>
              <a:t>Local candidate winning</a:t>
            </a:r>
            <a:r>
              <a:rPr lang="en-US" sz="1600" dirty="0" smtClean="0"/>
              <a:t>.</a:t>
            </a:r>
          </a:p>
          <a:p>
            <a:r>
              <a:rPr lang="en-US" sz="1600" dirty="0" smtClean="0"/>
              <a:t>Voter outreach</a:t>
            </a:r>
            <a:endParaRPr lang="en-US" sz="1600" dirty="0" smtClean="0"/>
          </a:p>
          <a:p>
            <a:endParaRPr lang="en-US" sz="1600" dirty="0" smtClean="0"/>
          </a:p>
          <a:p>
            <a:r>
              <a:rPr lang="en-US" sz="1600" dirty="0" smtClean="0"/>
              <a:t>All of these goals and any other goals will be measurable, and all will be negotiated by and subject to the approval of the State Committee.</a:t>
            </a:r>
          </a:p>
          <a:p>
            <a:endParaRPr lang="en-US" sz="16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1630</TotalTime>
  <Words>1588</Words>
  <Application>Microsoft Office PowerPoint</Application>
  <PresentationFormat>On-screen Show (4:3)</PresentationFormat>
  <Paragraphs>102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From the Ground Up</vt:lpstr>
      <vt:lpstr>Overview</vt:lpstr>
      <vt:lpstr>Where we are today</vt:lpstr>
      <vt:lpstr>Where we are today (2)</vt:lpstr>
      <vt:lpstr>Where we will be after 2018</vt:lpstr>
      <vt:lpstr>Path to accomplishing goals</vt:lpstr>
      <vt:lpstr>Path to accomplishing goals (2)</vt:lpstr>
      <vt:lpstr>The new ‘Culture’ at Headquarters</vt:lpstr>
      <vt:lpstr>Chairman Compensation</vt:lpstr>
      <vt:lpstr>Quick Resume - Aylward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the Ground Up</dc:title>
  <dc:creator>Steve</dc:creator>
  <cp:lastModifiedBy>Steve</cp:lastModifiedBy>
  <cp:revision>36</cp:revision>
  <dcterms:created xsi:type="dcterms:W3CDTF">2016-11-11T20:36:38Z</dcterms:created>
  <dcterms:modified xsi:type="dcterms:W3CDTF">2016-11-14T15:10:36Z</dcterms:modified>
</cp:coreProperties>
</file>